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89" r:id="rId6"/>
    <p:sldId id="290" r:id="rId7"/>
    <p:sldId id="291" r:id="rId8"/>
    <p:sldId id="29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9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Short Stack" panose="02010500040000000007" pitchFamily="2" charset="77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6"/>
    <p:restoredTop sz="94679"/>
  </p:normalViewPr>
  <p:slideViewPr>
    <p:cSldViewPr snapToGrid="0">
      <p:cViewPr varScale="1">
        <p:scale>
          <a:sx n="158" d="100"/>
          <a:sy n="158" d="100"/>
        </p:scale>
        <p:origin x="42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47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Simple life happened very early, within 0.5B years.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Complex cells took another 2.5B years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After Eukaryotic cells developed, quickly get multi-cellular organisms.</a:t>
            </a:r>
            <a:endParaRPr/>
          </a:p>
        </p:txBody>
      </p:sp>
      <p:sp>
        <p:nvSpPr>
          <p:cNvPr id="242" name="Google Shape;24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about the rates at each step.</a:t>
            </a:r>
            <a:endParaRPr/>
          </a:p>
        </p:txBody>
      </p:sp>
      <p:sp>
        <p:nvSpPr>
          <p:cNvPr id="390" name="Google Shape;39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7564582" y="6324600"/>
            <a:ext cx="512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sldNum" idx="12"/>
          </p:nvPr>
        </p:nvSpPr>
        <p:spPr>
          <a:xfrm>
            <a:off x="7557025" y="6324600"/>
            <a:ext cx="453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7655266" y="6264275"/>
            <a:ext cx="4981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AVCM8AxwkQvcOycjnSGWYLfIYwzoTBhA?usp=sha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JJAbbottatUtah/videos" TargetMode="External"/><Relationship Id="rId3" Type="http://schemas.openxmlformats.org/officeDocument/2006/relationships/hyperlink" Target="https://www.halvorsen.blog/documents/programming/python/resources/Python%20for%20Science%20and%20Engineering.pdf" TargetMode="External"/><Relationship Id="rId7" Type="http://schemas.openxmlformats.org/officeDocument/2006/relationships/hyperlink" Target="https://www.amazon.com/Linear-System-Electrical-Computer-Engineering/dp/0195117778/ref=sr_1_3?crid=RXGI3LE8OBWS&amp;keywords=linear+systems+theory+and+design+%2B+chen&amp;qid=1642430455&amp;sprefix=linear+systems+theory+and+design+%2B+chen%2Caps%2C114&amp;sr=8-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odern-Control-Engineering-Katsuhiko-Ogata/dp/0136156738/ref=sr_1_3?crid=1HKJQN7LTV0E4&amp;keywords=control+engineering+%2B+ogata&amp;qid=1642430704&amp;sprefix=control+engineering+%2B+ogata%2Caps%2C119&amp;sr=8-3" TargetMode="External"/><Relationship Id="rId11" Type="http://schemas.openxmlformats.org/officeDocument/2006/relationships/hyperlink" Target="http://www.csd.elo.utfsm.cl/index.html" TargetMode="External"/><Relationship Id="rId5" Type="http://schemas.openxmlformats.org/officeDocument/2006/relationships/hyperlink" Target="https://www.halvorsen.blog/documents/programming/python/resources/Python%20for%20Control%20Engineering.pdf" TargetMode="External"/><Relationship Id="rId10" Type="http://schemas.openxmlformats.org/officeDocument/2006/relationships/hyperlink" Target="https://04.phf-site.com/2018/03/control-bootcamp-by-steve-l-brunton.html" TargetMode="External"/><Relationship Id="rId4" Type="http://schemas.openxmlformats.org/officeDocument/2006/relationships/hyperlink" Target="https://jakevdp.github.io/PythonDataScienceHandbook/" TargetMode="External"/><Relationship Id="rId9" Type="http://schemas.openxmlformats.org/officeDocument/2006/relationships/hyperlink" Target="https://www.youtube.com/playlist?list=PLdb-TcK6Aqj1Kg6pV3zlrpUnPIRwG2_O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control/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glJ3HJ9GxBxqtN2zdV-n8vjwZO3Om0gwvE_c2g4pY0/edit#gid=182247257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5-5Ztg6wIufQorJZcPwQQiCf7Ooax5a9#scrollTo=07c84a69-4956-474e-bfb0-c45549f9d0e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g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17216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BIOE 498 / BIOE 599 </a:t>
            </a:r>
            <a:br>
              <a:rPr lang="en-US" sz="3200" b="1" dirty="0"/>
            </a:br>
            <a:r>
              <a:rPr lang="en-US" sz="3200" b="1" i="1" dirty="0"/>
              <a:t>Advanced Biological Control Systems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Lecture 1: </a:t>
            </a:r>
            <a:r>
              <a:rPr lang="en-US" sz="3200" b="1" u="sng" dirty="0"/>
              <a:t>Course Introduction</a:t>
            </a:r>
            <a:br>
              <a:rPr lang="en-US" b="1" dirty="0"/>
            </a:br>
            <a:br>
              <a:rPr lang="en-US" b="1" dirty="0"/>
            </a:br>
            <a:endParaRPr i="1" dirty="0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611071"/>
            <a:ext cx="8382000" cy="22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Joseph L. Hellerstein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dirty="0"/>
              <a:t>March 28, 2022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eScience Institute, Computer Science &amp; Engineering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/>
              <a:t>Allen School of Computer Science</a:t>
            </a:r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dirty="0" err="1"/>
              <a:t>BioEngineering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</a:t>
            </a:r>
            <a:endParaRPr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Joseph Hellerstein, Senior Fellow eScience Institute, Affiliate Professor CSE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PhD in Computer Science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Industry (30+ years): IBM Research, Microsoft, Google</a:t>
            </a:r>
            <a:endParaRPr dirty="0"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Mathematical models of distributed computing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Research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Modeling evolution of microbial communities</a:t>
            </a:r>
            <a:endParaRPr dirty="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Model Engineering (tools for building biomedical models)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(3 assignments): 30%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Final project: 70%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dirty="0"/>
              <a:t>End-to-end analysis and design of a feedback control of an SBML model</a:t>
            </a: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You have a folder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-US" dirty="0"/>
              <a:t>. Only you and the instructors have permissions for the folder.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Upload your assignment to the folder before the due date.</a:t>
            </a:r>
            <a:endParaRPr dirty="0"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6F33E-B24C-2949-ABF2-A9D3C567D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2000" dirty="0">
                <a:hlinkClick r:id="rId3"/>
              </a:rPr>
              <a:t>Python programming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Python Data Science Handbook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Python for control engineering</a:t>
            </a:r>
            <a:r>
              <a:rPr lang="en-US" sz="2000" dirty="0"/>
              <a:t> (Part VIII)</a:t>
            </a:r>
            <a:endParaRPr lang="en-US" sz="2000" dirty="0">
              <a:hlinkClick r:id="rId6"/>
            </a:endParaRPr>
          </a:p>
          <a:p>
            <a:r>
              <a:rPr lang="en-US" sz="2000" dirty="0"/>
              <a:t>Control Engineering</a:t>
            </a:r>
            <a:endParaRPr lang="en-US" sz="2000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Modern Control Engineering</a:t>
            </a:r>
            <a:r>
              <a:rPr lang="en-US" sz="2000" dirty="0"/>
              <a:t>, Ogata</a:t>
            </a:r>
          </a:p>
          <a:p>
            <a:pPr lvl="1"/>
            <a:r>
              <a:rPr lang="en-US" sz="2000" dirty="0">
                <a:hlinkClick r:id="rId7"/>
              </a:rPr>
              <a:t>Linear Systems - Theory and Design, Chi-Tsong Chen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State Space Design</a:t>
            </a:r>
            <a:r>
              <a:rPr lang="en-US" sz="2000" dirty="0"/>
              <a:t> (YouTube), Jake Abbott (University of Utah)</a:t>
            </a:r>
          </a:p>
          <a:p>
            <a:pPr lvl="1"/>
            <a:r>
              <a:rPr lang="en-US" sz="2000" dirty="0">
                <a:hlinkClick r:id="rId9"/>
              </a:rPr>
              <a:t>YouTube playlist for control engineering</a:t>
            </a:r>
            <a:endParaRPr lang="en-US" sz="2000" dirty="0"/>
          </a:p>
          <a:p>
            <a:pPr lvl="1"/>
            <a:r>
              <a:rPr lang="en-US" sz="2000" dirty="0">
                <a:hlinkClick r:id="rId10"/>
              </a:rPr>
              <a:t>Steve Brunton Control Boot Camp</a:t>
            </a:r>
            <a:endParaRPr lang="en-US" sz="2000" dirty="0"/>
          </a:p>
          <a:p>
            <a:pPr lvl="1"/>
            <a:r>
              <a:rPr lang="en-US" sz="2000" dirty="0">
                <a:hlinkClick r:id="rId11"/>
              </a:rPr>
              <a:t>Control Systems Design Online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 dirty="0"/>
              <a:t>)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detailed installation instructions see </a:t>
            </a:r>
            <a:r>
              <a:rPr lang="en-US" sz="2800" b="1" u="sng" dirty="0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 dirty="0"/>
              <a:t> 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For a huge database of curated models see: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 dirty="0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 dirty="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/>
              <a:t>Other packages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>
                <a:solidFill>
                  <a:schemeClr val="hlink"/>
                </a:solidFill>
                <a:hlinkClick r:id="rId6"/>
              </a:rPr>
              <a:t>control</a:t>
            </a:r>
            <a:r>
              <a:rPr lang="en-US" sz="2400" b="1" dirty="0"/>
              <a:t> – </a:t>
            </a:r>
            <a:r>
              <a:rPr lang="en-US" sz="2400" b="1" dirty="0" err="1"/>
              <a:t>CalTech</a:t>
            </a:r>
            <a:r>
              <a:rPr lang="en-US" sz="2400" b="1" dirty="0"/>
              <a:t> package for control design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 dirty="0" err="1">
                <a:solidFill>
                  <a:schemeClr val="hlink"/>
                </a:solidFill>
                <a:hlinkClick r:id="rId6"/>
              </a:rPr>
              <a:t>controlSBML</a:t>
            </a:r>
            <a:r>
              <a:rPr lang="en-US" sz="2400" b="1" dirty="0"/>
              <a:t> – Control design with SBML models</a:t>
            </a:r>
            <a:endParaRPr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Syllabus</a:t>
            </a:r>
            <a:endParaRPr dirty="0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Exploring Feedback Control</a:t>
            </a:r>
            <a:endParaRPr dirty="0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853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will 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/>
              <a:t>for in-class presentation and student homeworks.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r>
              <a:rPr lang="en-US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Biochemistry Basics</a:t>
            </a: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Molecular biology of cells (highlights)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Enzyme kinetics – a mile high view</a:t>
            </a:r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5330"/>
            <a:ext cx="9144000" cy="4888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sciencemax.pbworks.com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What is control engineering and why it’s important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Course overview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Biochemistry basics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/>
              <a:t>Lecture Notes: canvas/syllabus</a:t>
            </a:r>
            <a:endParaRPr b="1" dirty="0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0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255" name="Google Shape;255;p20" descr="Screen Shot 2013-09-13 at 11.08.34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0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10-100 microns</a:t>
              </a:r>
              <a:endParaRPr/>
            </a:p>
          </p:txBody>
        </p:sp>
        <p:sp>
          <p:nvSpPr>
            <p:cNvPr id="257" name="Google Shape;257;p20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0.2-20 microns</a:t>
              </a:r>
              <a:endParaRPr/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3366FF"/>
                  </a:solidFill>
                  <a:latin typeface="Arial"/>
                  <a:ea typeface="Arial"/>
                  <a:cs typeface="Arial"/>
                  <a:sym typeface="Arial"/>
                </a:rPr>
                <a:t>Prokaryote</a:t>
              </a:r>
              <a:endParaRPr/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6212577" y="6213159"/>
              <a:ext cx="1698101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 err="1">
                  <a:solidFill>
                    <a:srgbClr val="3366FF"/>
                  </a:solidFill>
                  <a:latin typeface="Arial"/>
                  <a:ea typeface="Arial"/>
                  <a:cs typeface="Arial"/>
                  <a:sym typeface="Arial"/>
                </a:rPr>
                <a:t>Eukaryo</a:t>
              </a:r>
              <a:endParaRPr dirty="0"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Prokaryotes (3.5B) vs. Eukaryotes (1.5B)</a:t>
            </a:r>
            <a:endParaRPr/>
          </a:p>
        </p:txBody>
      </p:sp>
      <p:pic>
        <p:nvPicPr>
          <p:cNvPr id="263" name="Google Shape;263;p20" descr="Screen Shot 2013-09-13 at 11.08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262" y="1012126"/>
            <a:ext cx="7099793" cy="570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10-100 microns</a:t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0.2-20 microns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1197429" y="5220432"/>
            <a:ext cx="22511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Prokaryote</a:t>
            </a:r>
            <a:endParaRPr dirty="0"/>
          </a:p>
        </p:txBody>
      </p:sp>
      <p:sp>
        <p:nvSpPr>
          <p:cNvPr id="267" name="Google Shape;267;p20"/>
          <p:cNvSpPr txBox="1"/>
          <p:nvPr/>
        </p:nvSpPr>
        <p:spPr>
          <a:xfrm>
            <a:off x="6212577" y="6213159"/>
            <a:ext cx="22020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Eukaryote</a:t>
            </a:r>
            <a:endParaRPr dirty="0"/>
          </a:p>
        </p:txBody>
      </p:sp>
      <p:sp>
        <p:nvSpPr>
          <p:cNvPr id="268" name="Google Shape;268;p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The central dogma relates DNA, RNA, and protein*.</a:t>
            </a:r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75" name="Google Shape;2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219200"/>
            <a:ext cx="3586058" cy="4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*Wikipedia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83" name="Google Shape;2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61" y="381000"/>
            <a:ext cx="8533039" cy="609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Biochemical Pathway:</a:t>
            </a:r>
            <a:br>
              <a:rPr lang="en-US"/>
            </a:br>
            <a:r>
              <a:rPr lang="en-US" i="1"/>
              <a:t>Collection of Reactions on Biomolecules</a:t>
            </a: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90" name="Google Shape;2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132719"/>
            <a:ext cx="7742337" cy="403948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Enzyme – protein that catalyzes a reaction</a:t>
            </a:r>
            <a:endParaRPr/>
          </a:p>
        </p:txBody>
      </p:sp>
      <p:sp>
        <p:nvSpPr>
          <p:cNvPr id="293" name="Google Shape;293;p23"/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Biological Networks++</a:t>
            </a:r>
            <a:endParaRPr/>
          </a:p>
        </p:txBody>
      </p:sp>
      <p:sp>
        <p:nvSpPr>
          <p:cNvPr id="299" name="Google Shape;299;p24"/>
          <p:cNvSpPr txBox="1">
            <a:spLocks noGrp="1"/>
          </p:cNvSpPr>
          <p:nvPr>
            <p:ph type="body" idx="1"/>
          </p:nvPr>
        </p:nvSpPr>
        <p:spPr>
          <a:xfrm>
            <a:off x="-228600" y="1112837"/>
            <a:ext cx="5029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Chemical Reaction </a:t>
            </a:r>
            <a:r>
              <a:rPr lang="en-US" sz="2000"/>
              <a:t>and </a:t>
            </a:r>
            <a:r>
              <a:rPr lang="en-US" sz="2000" b="1"/>
              <a:t>Metabolic Networks </a:t>
            </a:r>
            <a:r>
              <a:rPr lang="en-US" sz="2000"/>
              <a:t>that create and destroy chemical components of cells and tissues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Signaling Networks </a:t>
            </a:r>
            <a:r>
              <a:rPr lang="en-US" sz="2000"/>
              <a:t>that transfer information between and within cells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Regulatory Networks </a:t>
            </a:r>
            <a:r>
              <a:rPr lang="en-US" sz="2000"/>
              <a:t>that control the expression of genes and change cell types and behaviors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Physiologically-Based Pharmacokinetic Networks </a:t>
            </a:r>
            <a:r>
              <a:rPr lang="en-US" sz="2000"/>
              <a:t>that describe the transport and processing of molecules throughout the body</a:t>
            </a:r>
            <a:endParaRPr/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t="954" r="72759" b="68008"/>
          <a:stretch/>
        </p:blipFill>
        <p:spPr>
          <a:xfrm>
            <a:off x="7128470" y="3886200"/>
            <a:ext cx="1792664" cy="168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 descr="Image result for metabolic network"/>
          <p:cNvPicPr preferRelativeResize="0"/>
          <p:nvPr/>
        </p:nvPicPr>
        <p:blipFill rotWithShape="1">
          <a:blip r:embed="rId5">
            <a:alphaModFix/>
          </a:blip>
          <a:srcRect t="-193" r="49415" b="67491"/>
          <a:stretch/>
        </p:blipFill>
        <p:spPr>
          <a:xfrm>
            <a:off x="4800600" y="888999"/>
            <a:ext cx="2133600" cy="182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 descr="Image result for signaling networ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0400" y="2362200"/>
            <a:ext cx="2011676" cy="14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Relationships Between Types of Network++</a:t>
            </a:r>
            <a:br>
              <a:rPr lang="en-US" sz="3200"/>
            </a:br>
            <a:endParaRPr sz="3200"/>
          </a:p>
        </p:txBody>
      </p:sp>
      <p:sp>
        <p:nvSpPr>
          <p:cNvPr id="311" name="Google Shape;311;p25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12" name="Google Shape;312;p25"/>
          <p:cNvSpPr txBox="1"/>
          <p:nvPr/>
        </p:nvSpPr>
        <p:spPr>
          <a:xfrm>
            <a:off x="786" y="304800"/>
            <a:ext cx="9143214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09600" y="1101141"/>
            <a:ext cx="6156067" cy="485023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identity of the active networks in the cell change if we make a controlled change?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states of the cell’s active networks and cell behaviors change if we make a controlled change?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production of cell components and energy change if we make a controlled change?</a:t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Metabolic Network++</a:t>
            </a:r>
            <a:endParaRPr/>
          </a:p>
        </p:txBody>
      </p:sp>
      <p:sp>
        <p:nvSpPr>
          <p:cNvPr id="321" name="Google Shape;321;p26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Metabolic network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network of chemical reactions in a cell that transforms biomolecules to create energy, create cellular structures, and perform cellular processes.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Digestion of glucose and other nutrients into cellular components and energy production (mostly ATP—adenosine triphosphate and NADH—nicotinamide adenine dinucleotide) are the classic functions of metabolism</a:t>
            </a:r>
            <a:endParaRPr/>
          </a:p>
        </p:txBody>
      </p:sp>
      <p:pic>
        <p:nvPicPr>
          <p:cNvPr id="323" name="Google Shape;323;p26" descr="Image result for bow tie metabolis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9244" y="1905000"/>
            <a:ext cx="4044494" cy="27472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6"/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Metabolic Network</a:t>
            </a:r>
            <a:endParaRPr/>
          </a:p>
        </p:txBody>
      </p:sp>
      <p:sp>
        <p:nvSpPr>
          <p:cNvPr id="330" name="Google Shape;330;p2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31" name="Google Shape;3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47800"/>
            <a:ext cx="8207684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/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http://www.iubmb-nicholson.org/chart.html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Chemical Kinetics Basics</a:t>
            </a: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fast do reactions go: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Mass action kinetics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Constant times the concentrations of the reactants</a:t>
            </a:r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990600" y="1955051"/>
            <a:ext cx="3110787" cy="553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032" r="-1625" b="-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1" name="Google Shape;341;p28"/>
          <p:cNvSpPr txBox="1"/>
          <p:nvPr/>
        </p:nvSpPr>
        <p:spPr>
          <a:xfrm>
            <a:off x="1259972" y="4114800"/>
            <a:ext cx="2914772" cy="5983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64" r="-2164" b="-234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2" name="Google Shape;342;p28"/>
          <p:cNvSpPr txBox="1"/>
          <p:nvPr/>
        </p:nvSpPr>
        <p:spPr>
          <a:xfrm>
            <a:off x="2362200" y="1752600"/>
            <a:ext cx="383438" cy="3989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6449" r="-9675" b="-2812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3" name="Google Shape;343;p28"/>
          <p:cNvSpPr txBox="1"/>
          <p:nvPr/>
        </p:nvSpPr>
        <p:spPr>
          <a:xfrm>
            <a:off x="5181600" y="1506045"/>
            <a:ext cx="383438" cy="39895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9999" r="-9999" b="-2500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>
            <a:spLocks noGrp="1"/>
          </p:cNvSpPr>
          <p:nvPr>
            <p:ph type="title"/>
          </p:nvPr>
        </p:nvSpPr>
        <p:spPr>
          <a:xfrm>
            <a:off x="533401" y="526956"/>
            <a:ext cx="7315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Reversible Reactions &amp; Steady State</a:t>
            </a:r>
            <a:endParaRPr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body" idx="1"/>
          </p:nvPr>
        </p:nvSpPr>
        <p:spPr>
          <a:xfrm>
            <a:off x="402770" y="1371599"/>
            <a:ext cx="8229600" cy="1524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851" t="-5831" r="-461" b="-933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 </a:t>
            </a:r>
            <a:endParaRPr dirty="0"/>
          </a:p>
        </p:txBody>
      </p:sp>
      <p:sp>
        <p:nvSpPr>
          <p:cNvPr id="350" name="Google Shape;350;p29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52" name="Google Shape;352;p29"/>
          <p:cNvSpPr txBox="1"/>
          <p:nvPr/>
        </p:nvSpPr>
        <p:spPr>
          <a:xfrm>
            <a:off x="5410200" y="1421591"/>
            <a:ext cx="523348" cy="9848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380" r="-23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3" name="Google Shape;353;p29"/>
          <p:cNvSpPr txBox="1"/>
          <p:nvPr/>
        </p:nvSpPr>
        <p:spPr>
          <a:xfrm>
            <a:off x="5431534" y="776626"/>
            <a:ext cx="523348" cy="9848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r="-23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4" name="Google Shape;354;p29"/>
          <p:cNvSpPr txBox="1"/>
          <p:nvPr/>
        </p:nvSpPr>
        <p:spPr>
          <a:xfrm>
            <a:off x="5848992" y="1394043"/>
            <a:ext cx="1146404" cy="4924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197" r="-8789" b="-74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355" name="Google Shape;355;p29"/>
          <p:cNvSpPr txBox="1"/>
          <p:nvPr/>
        </p:nvSpPr>
        <p:spPr>
          <a:xfrm>
            <a:off x="4680167" y="1371600"/>
            <a:ext cx="653833" cy="49244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3460" r="-9613" b="-76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914400" y="4191000"/>
            <a:ext cx="7141635" cy="5983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177" t="-6249" r="-710" b="-270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7" name="Google Shape;357;p29"/>
          <p:cNvSpPr txBox="1"/>
          <p:nvPr/>
        </p:nvSpPr>
        <p:spPr>
          <a:xfrm>
            <a:off x="5540347" y="1142673"/>
            <a:ext cx="288028" cy="2992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8330" r="-8332" b="-239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358" name="Google Shape;358;p29"/>
          <p:cNvSpPr txBox="1"/>
          <p:nvPr/>
        </p:nvSpPr>
        <p:spPr>
          <a:xfrm>
            <a:off x="5611323" y="1659479"/>
            <a:ext cx="280270" cy="276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8695" b="-130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9" name="Google Shape;359;p29"/>
          <p:cNvSpPr txBox="1"/>
          <p:nvPr/>
        </p:nvSpPr>
        <p:spPr>
          <a:xfrm>
            <a:off x="1217481" y="5336345"/>
            <a:ext cx="2744919" cy="90082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l="-2314" r="-3702" b="-704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0" name="Google Shape;360;p29"/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Dissociation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Constant</a:t>
            </a: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5A777-D682-3E47-9B16-2DA19C8EDF8A}"/>
              </a:ext>
            </a:extLst>
          </p:cNvPr>
          <p:cNvSpPr txBox="1"/>
          <p:nvPr/>
        </p:nvSpPr>
        <p:spPr>
          <a:xfrm>
            <a:off x="2279233" y="2470359"/>
            <a:ext cx="590097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at steady state.                             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Control Engineering?</a:t>
            </a:r>
            <a:endParaRPr dirty="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Advances in management of type 1 diabetes mellitus">
            <a:extLst>
              <a:ext uri="{FF2B5EF4-FFF2-40B4-BE49-F238E27FC236}">
                <a16:creationId xmlns:a16="http://schemas.microsoft.com/office/drawing/2014/main" id="{B34359F9-25B7-8548-936B-F464778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996" y="1483816"/>
            <a:ext cx="2431680" cy="152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gulatory control loops of the modeled production bioreactor. The dynamics of the loops in red will be captured in our model.">
            <a:extLst>
              <a:ext uri="{FF2B5EF4-FFF2-40B4-BE49-F238E27FC236}">
                <a16:creationId xmlns:a16="http://schemas.microsoft.com/office/drawing/2014/main" id="{6D339929-EDE9-DD42-9220-06BCBAC1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8" y="1335287"/>
            <a:ext cx="1863017" cy="201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7C06A-007A-CB49-9F37-940E8646AE62}"/>
              </a:ext>
            </a:extLst>
          </p:cNvPr>
          <p:cNvSpPr txBox="1"/>
          <p:nvPr/>
        </p:nvSpPr>
        <p:spPr>
          <a:xfrm>
            <a:off x="6354254" y="1169902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Insulin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2D75E-7747-D344-BC50-DA3898BE9F0D}"/>
              </a:ext>
            </a:extLst>
          </p:cNvPr>
          <p:cNvSpPr txBox="1"/>
          <p:nvPr/>
        </p:nvSpPr>
        <p:spPr>
          <a:xfrm>
            <a:off x="429324" y="1169902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Bioreactor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1415C-A989-3B4B-B428-7B3F3DDBE4E7}"/>
              </a:ext>
            </a:extLst>
          </p:cNvPr>
          <p:cNvSpPr txBox="1"/>
          <p:nvPr/>
        </p:nvSpPr>
        <p:spPr>
          <a:xfrm>
            <a:off x="3060551" y="1169902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Device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85D1A-57C7-3D45-85D9-15DB66BD2CAA}"/>
              </a:ext>
            </a:extLst>
          </p:cNvPr>
          <p:cNvSpPr/>
          <p:nvPr/>
        </p:nvSpPr>
        <p:spPr>
          <a:xfrm>
            <a:off x="510154" y="3023874"/>
            <a:ext cx="2481330" cy="40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8" descr="Sensors | Free Full-Text | Sensor-Based Assistive Devices for  Visually-Impaired People: Current Status, Challenges, and Future Directions  | HTML">
            <a:extLst>
              <a:ext uri="{FF2B5EF4-FFF2-40B4-BE49-F238E27FC236}">
                <a16:creationId xmlns:a16="http://schemas.microsoft.com/office/drawing/2014/main" id="{B07D5EFE-E661-6147-8A10-570B792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08" y="1354568"/>
            <a:ext cx="1978335" cy="202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7B9A0-06AE-8749-A362-5D716CB67961}"/>
              </a:ext>
            </a:extLst>
          </p:cNvPr>
          <p:cNvSpPr txBox="1"/>
          <p:nvPr/>
        </p:nvSpPr>
        <p:spPr>
          <a:xfrm>
            <a:off x="1486369" y="3785636"/>
            <a:ext cx="5399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a system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ensures that bounded inputs produce bounded outputs;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regulates its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tracks a desired objective;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minimizes cost, energy,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Biochemical Reactions</a:t>
            </a:r>
            <a:endParaRPr/>
          </a:p>
        </p:txBody>
      </p:sp>
      <p:sp>
        <p:nvSpPr>
          <p:cNvPr id="366" name="Google Shape;366;p30"/>
          <p:cNvSpPr txBox="1">
            <a:spLocks noGrp="1"/>
          </p:cNvSpPr>
          <p:nvPr>
            <p:ph type="body" idx="1"/>
          </p:nvPr>
        </p:nvSpPr>
        <p:spPr>
          <a:xfrm>
            <a:off x="457199" y="4010527"/>
            <a:ext cx="8504991" cy="234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But Arcs are often bidirectional</a:t>
            </a:r>
            <a:endParaRPr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	(since chemical reactions can be reversed)</a:t>
            </a:r>
            <a:endParaRPr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And enzymes may be modified in pathway regulation</a:t>
            </a:r>
            <a:endParaRPr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	(self-modifying code!)</a:t>
            </a:r>
            <a:endParaRPr/>
          </a:p>
        </p:txBody>
      </p:sp>
      <p:sp>
        <p:nvSpPr>
          <p:cNvPr id="367" name="Google Shape;367;p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267375" y="2592150"/>
            <a:ext cx="2860825" cy="1056100"/>
          </a:xfrm>
          <a:prstGeom prst="flowChartInputOutpu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Reactant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/>
          </a:p>
        </p:txBody>
      </p:sp>
      <p:sp>
        <p:nvSpPr>
          <p:cNvPr id="369" name="Google Shape;369;p30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Enzyme</a:t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/>
          </a:p>
        </p:txBody>
      </p:sp>
      <p:sp>
        <p:nvSpPr>
          <p:cNvPr id="371" name="Google Shape;371;p30"/>
          <p:cNvSpPr/>
          <p:nvPr/>
        </p:nvSpPr>
        <p:spPr>
          <a:xfrm>
            <a:off x="2981159" y="2939716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5593348" y="2939716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0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0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Another Enzyme</a:t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 rot="5400000" flipH="1">
            <a:off x="5221703" y="3621501"/>
            <a:ext cx="1002631" cy="478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0"/>
          <p:cNvSpPr/>
          <p:nvPr/>
        </p:nvSpPr>
        <p:spPr>
          <a:xfrm rot="-5400000" flipH="1">
            <a:off x="2975807" y="3693689"/>
            <a:ext cx="1002631" cy="478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Enzymes</a:t>
            </a:r>
            <a:endParaRPr/>
          </a:p>
        </p:txBody>
      </p:sp>
      <p:sp>
        <p:nvSpPr>
          <p:cNvPr id="383" name="Google Shape;383;p31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8229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Proteins that accelerate biochemical reactions.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Omni-present in biology</a:t>
            </a:r>
            <a:endParaRPr/>
          </a:p>
        </p:txBody>
      </p:sp>
      <p:sp>
        <p:nvSpPr>
          <p:cNvPr id="384" name="Google Shape;384;p3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85" name="Google Shape;38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235" y="3565525"/>
            <a:ext cx="7572671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1"/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Enzymes work by induced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Enzymes and Reaction Kinetics</a:t>
            </a:r>
            <a:endParaRPr/>
          </a:p>
        </p:txBody>
      </p:sp>
      <p:sp>
        <p:nvSpPr>
          <p:cNvPr id="393" name="Google Shape;393;p32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94" name="Google Shape;394;p32" descr="Enzyme kine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3505200"/>
            <a:ext cx="4979406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1371600"/>
            <a:ext cx="3936211" cy="15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 Inhibition</a:t>
            </a:r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1415" y="3929094"/>
            <a:ext cx="3886200" cy="270058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Competitive Inhibition</a:t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Noncompetitive Inhibition</a:t>
            </a:r>
            <a:endParaRPr/>
          </a:p>
        </p:txBody>
      </p:sp>
      <p:pic>
        <p:nvPicPr>
          <p:cNvPr id="405" name="Google Shape;405;p33" descr="Spring 2013 Lecture 16 &amp; 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692" y="4110646"/>
            <a:ext cx="2289094" cy="169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 descr="Enzyme Inhibito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68" y="2048612"/>
            <a:ext cx="2656431" cy="1194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3"/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408" name="Google Shape;408;p33" descr="Competitive Inhibition (Molecular Biology)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24200" y="1980085"/>
              <a:ext cx="4795750" cy="1558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33"/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S</a:t>
              </a:r>
              <a:endParaRPr/>
            </a:p>
          </p:txBody>
        </p:sp>
        <p:sp>
          <p:nvSpPr>
            <p:cNvPr id="410" name="Google Shape;410;p33"/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ES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Elements of a Control System</a:t>
            </a:r>
            <a:endParaRPr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D2E33A1-A90A-B74D-A314-F4AB830C0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887509"/>
            <a:ext cx="8229600" cy="3522057"/>
          </a:xfrm>
          <a:solidFill>
            <a:schemeClr val="bg1"/>
          </a:solidFill>
        </p:spPr>
        <p:txBody>
          <a:bodyPr/>
          <a:lstStyle/>
          <a:p>
            <a:r>
              <a:rPr lang="en-US" sz="2400" i="1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, …, </a:t>
            </a:r>
            <a:r>
              <a:rPr lang="en-US" sz="2400" i="1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 are plant state variables that completely determine its outputs</a:t>
            </a:r>
            <a:endParaRPr lang="en-US" sz="2400" i="1" dirty="0"/>
          </a:p>
          <a:p>
            <a:r>
              <a:rPr lang="en-US" sz="2400" i="1" dirty="0"/>
              <a:t>r</a:t>
            </a:r>
            <a:r>
              <a:rPr lang="en-US" sz="2400" dirty="0"/>
              <a:t> is the reference input specified by the operator</a:t>
            </a:r>
          </a:p>
          <a:p>
            <a:r>
              <a:rPr lang="en-US" sz="2400" i="1" dirty="0"/>
              <a:t>u</a:t>
            </a:r>
            <a:r>
              <a:rPr lang="en-US" sz="2400" dirty="0"/>
              <a:t> is the control input to the plant</a:t>
            </a:r>
          </a:p>
          <a:p>
            <a:r>
              <a:rPr lang="en-US" sz="2400" i="1" dirty="0"/>
              <a:t>y</a:t>
            </a:r>
            <a:r>
              <a:rPr lang="en-US" sz="2400" dirty="0"/>
              <a:t> is the plant output that is being controlled</a:t>
            </a:r>
          </a:p>
          <a:p>
            <a:r>
              <a:rPr lang="en-US" sz="2400" i="1" dirty="0"/>
              <a:t>e</a:t>
            </a:r>
            <a:r>
              <a:rPr lang="en-US" sz="2400" dirty="0"/>
              <a:t> is the control error,  </a:t>
            </a:r>
            <a:r>
              <a:rPr lang="en-US" sz="2400" i="1" dirty="0"/>
              <a:t>r-y</a:t>
            </a:r>
          </a:p>
          <a:p>
            <a:r>
              <a:rPr lang="en-US" sz="2400" i="1" dirty="0"/>
              <a:t>d </a:t>
            </a:r>
            <a:r>
              <a:rPr lang="en-US" sz="2400" dirty="0"/>
              <a:t>is a disturbance that impacts how </a:t>
            </a:r>
            <a:r>
              <a:rPr lang="en-US" sz="2400" i="1" dirty="0"/>
              <a:t>u</a:t>
            </a:r>
            <a:r>
              <a:rPr lang="en-US" sz="2400" dirty="0"/>
              <a:t> relates to the </a:t>
            </a:r>
            <a:r>
              <a:rPr lang="en-US" sz="2400" i="1" dirty="0"/>
              <a:t>x</a:t>
            </a:r>
            <a:r>
              <a:rPr lang="en-US" sz="2400" dirty="0"/>
              <a:t>’s</a:t>
            </a:r>
          </a:p>
          <a:p>
            <a:r>
              <a:rPr lang="en-US" sz="2400" i="1" dirty="0"/>
              <a:t>n </a:t>
            </a:r>
            <a:r>
              <a:rPr lang="en-US" sz="2400" dirty="0"/>
              <a:t>is noise that impacts the observed output </a:t>
            </a:r>
            <a:r>
              <a:rPr lang="en-US" sz="2400" i="1" dirty="0"/>
              <a:t>y</a:t>
            </a:r>
          </a:p>
          <a:p>
            <a:endParaRPr lang="en-US" sz="2400" i="1" dirty="0"/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9" name="Picture 4" descr="Advances in management of type 1 diabetes mellitus">
            <a:extLst>
              <a:ext uri="{FF2B5EF4-FFF2-40B4-BE49-F238E27FC236}">
                <a16:creationId xmlns:a16="http://schemas.microsoft.com/office/drawing/2014/main" id="{497D5AC1-9C79-C14D-A7E5-04443FFD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527" y="381000"/>
            <a:ext cx="1186530" cy="74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4E351A-D347-EC47-B597-3110E7506607}"/>
              </a:ext>
            </a:extLst>
          </p:cNvPr>
          <p:cNvSpPr/>
          <p:nvPr/>
        </p:nvSpPr>
        <p:spPr>
          <a:xfrm>
            <a:off x="4442527" y="1602224"/>
            <a:ext cx="2120114" cy="7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“Plant”</a:t>
            </a:r>
          </a:p>
          <a:p>
            <a:pPr algn="ctr"/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i="1" dirty="0" err="1"/>
              <a:t>x</a:t>
            </a:r>
            <a:r>
              <a:rPr lang="en-US" baseline="-25000" dirty="0" err="1"/>
              <a:t>n</a:t>
            </a:r>
            <a:endParaRPr lang="en-US" i="1" dirty="0"/>
          </a:p>
        </p:txBody>
      </p:sp>
      <p:pic>
        <p:nvPicPr>
          <p:cNvPr id="1028" name="Picture 4" descr="Person Icon Black #211951 - Free Icons Library">
            <a:extLst>
              <a:ext uri="{FF2B5EF4-FFF2-40B4-BE49-F238E27FC236}">
                <a16:creationId xmlns:a16="http://schemas.microsoft.com/office/drawing/2014/main" id="{8B11FF9E-62B5-7443-8B96-AB8E340BC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9" y="1654036"/>
            <a:ext cx="600382" cy="60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F3B650-3FDB-6249-B7FA-06968E10C6FC}"/>
              </a:ext>
            </a:extLst>
          </p:cNvPr>
          <p:cNvCxnSpPr>
            <a:cxnSpLocks/>
          </p:cNvCxnSpPr>
          <p:nvPr/>
        </p:nvCxnSpPr>
        <p:spPr>
          <a:xfrm flipV="1">
            <a:off x="6562641" y="1953553"/>
            <a:ext cx="832118" cy="13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4EBA7C-96BF-3B4A-8D32-ED7D5A0EBE82}"/>
                  </a:ext>
                </a:extLst>
              </p:cNvPr>
              <p:cNvSpPr txBox="1"/>
              <p:nvPr/>
            </p:nvSpPr>
            <p:spPr>
              <a:xfrm>
                <a:off x="7718102" y="1998344"/>
                <a:ext cx="19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4EBA7C-96BF-3B4A-8D32-ED7D5A0E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102" y="1998344"/>
                <a:ext cx="197939" cy="276999"/>
              </a:xfrm>
              <a:prstGeom prst="rect">
                <a:avLst/>
              </a:prstGeom>
              <a:blipFill>
                <a:blip r:embed="rId5"/>
                <a:stretch>
                  <a:fillRect l="-23529" r="-1764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5352A2-B700-B346-89FA-8D0AF4437DBC}"/>
                  </a:ext>
                </a:extLst>
              </p:cNvPr>
              <p:cNvSpPr txBox="1"/>
              <p:nvPr/>
            </p:nvSpPr>
            <p:spPr>
              <a:xfrm>
                <a:off x="3568242" y="1980870"/>
                <a:ext cx="203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5352A2-B700-B346-89FA-8D0AF4437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242" y="1980870"/>
                <a:ext cx="203004" cy="276999"/>
              </a:xfrm>
              <a:prstGeom prst="rect">
                <a:avLst/>
              </a:prstGeom>
              <a:blipFill>
                <a:blip r:embed="rId6"/>
                <a:stretch>
                  <a:fillRect l="-11111" r="-5556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26F02EE9-182A-7947-ACC9-E14DAF6748BA}"/>
              </a:ext>
            </a:extLst>
          </p:cNvPr>
          <p:cNvSpPr/>
          <p:nvPr/>
        </p:nvSpPr>
        <p:spPr>
          <a:xfrm>
            <a:off x="7398804" y="1857123"/>
            <a:ext cx="194208" cy="194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3F0E96D-E4DB-3344-BF3B-D8C16DE15A5F}"/>
              </a:ext>
            </a:extLst>
          </p:cNvPr>
          <p:cNvCxnSpPr>
            <a:cxnSpLocks/>
          </p:cNvCxnSpPr>
          <p:nvPr/>
        </p:nvCxnSpPr>
        <p:spPr>
          <a:xfrm flipV="1">
            <a:off x="7593012" y="1954227"/>
            <a:ext cx="579944" cy="13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" descr="Person Icon Black #211951 - Free Icons Library">
            <a:extLst>
              <a:ext uri="{FF2B5EF4-FFF2-40B4-BE49-F238E27FC236}">
                <a16:creationId xmlns:a16="http://schemas.microsoft.com/office/drawing/2014/main" id="{A6987179-A5D8-5549-8F5F-4F00F426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20" y="1654036"/>
            <a:ext cx="600382" cy="600382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4140045-933F-0E40-94E9-2C0A3315C71F}"/>
              </a:ext>
            </a:extLst>
          </p:cNvPr>
          <p:cNvSpPr txBox="1"/>
          <p:nvPr/>
        </p:nvSpPr>
        <p:spPr>
          <a:xfrm>
            <a:off x="273559" y="1261434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412E52-CA2F-5745-9EED-D099356A60DC}"/>
              </a:ext>
            </a:extLst>
          </p:cNvPr>
          <p:cNvSpPr txBox="1"/>
          <p:nvPr/>
        </p:nvSpPr>
        <p:spPr>
          <a:xfrm>
            <a:off x="8218036" y="126064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978AF51-D624-7C4F-8C7B-0391CE689141}"/>
              </a:ext>
            </a:extLst>
          </p:cNvPr>
          <p:cNvGrpSpPr/>
          <p:nvPr/>
        </p:nvGrpSpPr>
        <p:grpSpPr>
          <a:xfrm>
            <a:off x="873941" y="1602224"/>
            <a:ext cx="6628317" cy="704007"/>
            <a:chOff x="873941" y="1602224"/>
            <a:chExt cx="6628317" cy="70400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BDE326-A83C-E84E-A7B5-84FE39C5ACDE}"/>
                </a:ext>
              </a:extLst>
            </p:cNvPr>
            <p:cNvSpPr/>
            <p:nvPr/>
          </p:nvSpPr>
          <p:spPr>
            <a:xfrm>
              <a:off x="2225309" y="1602224"/>
              <a:ext cx="1197622" cy="7040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84962A4-543C-0E46-9F0D-AD57C42E6019}"/>
                </a:ext>
              </a:extLst>
            </p:cNvPr>
            <p:cNvCxnSpPr>
              <a:cxnSpLocks/>
            </p:cNvCxnSpPr>
            <p:nvPr/>
          </p:nvCxnSpPr>
          <p:spPr>
            <a:xfrm>
              <a:off x="3422931" y="1951235"/>
              <a:ext cx="347011" cy="59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CAB1B82-C31F-454F-99AF-94863EE4B20F}"/>
                </a:ext>
              </a:extLst>
            </p:cNvPr>
            <p:cNvCxnSpPr>
              <a:cxnSpLocks/>
            </p:cNvCxnSpPr>
            <p:nvPr/>
          </p:nvCxnSpPr>
          <p:spPr>
            <a:xfrm>
              <a:off x="873941" y="1953834"/>
              <a:ext cx="420786" cy="7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C7944B-F2F4-E643-A0C6-03D662BFC0FD}"/>
                </a:ext>
              </a:extLst>
            </p:cNvPr>
            <p:cNvSpPr/>
            <p:nvPr/>
          </p:nvSpPr>
          <p:spPr>
            <a:xfrm>
              <a:off x="1294727" y="1857123"/>
              <a:ext cx="194208" cy="194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4DE261-FFB5-1D4F-9D04-A4D2B88DC2ED}"/>
                </a:ext>
              </a:extLst>
            </p:cNvPr>
            <p:cNvCxnSpPr>
              <a:cxnSpLocks/>
            </p:cNvCxnSpPr>
            <p:nvPr/>
          </p:nvCxnSpPr>
          <p:spPr>
            <a:xfrm>
              <a:off x="1488935" y="1953834"/>
              <a:ext cx="73637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725EC5B2-F2B5-534C-AA32-E7DCAF98C210}"/>
                </a:ext>
              </a:extLst>
            </p:cNvPr>
            <p:cNvCxnSpPr>
              <a:cxnSpLocks/>
              <a:stCxn id="39" idx="4"/>
              <a:endCxn id="7" idx="4"/>
            </p:cNvCxnSpPr>
            <p:nvPr/>
          </p:nvCxnSpPr>
          <p:spPr>
            <a:xfrm rot="5400000">
              <a:off x="4443870" y="-1000706"/>
              <a:ext cx="12700" cy="6104077"/>
            </a:xfrm>
            <a:prstGeom prst="bentConnector3">
              <a:avLst>
                <a:gd name="adj1" fmla="val 4476102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94283D-78B3-D843-A3B5-1FB8110B8915}"/>
                    </a:ext>
                  </a:extLst>
                </p:cNvPr>
                <p:cNvSpPr txBox="1"/>
                <p:nvPr/>
              </p:nvSpPr>
              <p:spPr>
                <a:xfrm>
                  <a:off x="1191219" y="2081909"/>
                  <a:ext cx="1843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94283D-78B3-D843-A3B5-1FB8110B8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219" y="2081909"/>
                  <a:ext cx="184346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6D939F6-F562-8445-96A2-C9E2AF1C5357}"/>
                    </a:ext>
                  </a:extLst>
                </p:cNvPr>
                <p:cNvSpPr txBox="1"/>
                <p:nvPr/>
              </p:nvSpPr>
              <p:spPr>
                <a:xfrm>
                  <a:off x="1837902" y="1997054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6D939F6-F562-8445-96A2-C9E2AF1C5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902" y="1997054"/>
                  <a:ext cx="18299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500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2615A7B-4244-B442-B102-17E01F0F28EB}"/>
                    </a:ext>
                  </a:extLst>
                </p:cNvPr>
                <p:cNvSpPr txBox="1"/>
                <p:nvPr/>
              </p:nvSpPr>
              <p:spPr>
                <a:xfrm>
                  <a:off x="881793" y="1997054"/>
                  <a:ext cx="1781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2615A7B-4244-B442-B102-17E01F0F2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793" y="1997054"/>
                  <a:ext cx="17819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259EB8-3D13-BB4B-AFA2-8E893B8234E6}"/>
                </a:ext>
              </a:extLst>
            </p:cNvPr>
            <p:cNvSpPr/>
            <p:nvPr/>
          </p:nvSpPr>
          <p:spPr>
            <a:xfrm>
              <a:off x="3769942" y="1857123"/>
              <a:ext cx="194208" cy="194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D62B48-5B6C-DC44-8EDC-939C6300BB30}"/>
              </a:ext>
            </a:extLst>
          </p:cNvPr>
          <p:cNvCxnSpPr>
            <a:cxnSpLocks/>
          </p:cNvCxnSpPr>
          <p:nvPr/>
        </p:nvCxnSpPr>
        <p:spPr>
          <a:xfrm>
            <a:off x="3964150" y="1951235"/>
            <a:ext cx="4783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85ACF6-00C4-234F-A5B9-1BDDAA940787}"/>
              </a:ext>
            </a:extLst>
          </p:cNvPr>
          <p:cNvGrpSpPr/>
          <p:nvPr/>
        </p:nvGrpSpPr>
        <p:grpSpPr>
          <a:xfrm>
            <a:off x="3767184" y="1257986"/>
            <a:ext cx="3827708" cy="599137"/>
            <a:chOff x="3767184" y="1257986"/>
            <a:chExt cx="3827708" cy="5991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8CC9102-32E8-FD4C-8337-B89FA0E96604}"/>
                    </a:ext>
                  </a:extLst>
                </p:cNvPr>
                <p:cNvSpPr txBox="1"/>
                <p:nvPr/>
              </p:nvSpPr>
              <p:spPr>
                <a:xfrm>
                  <a:off x="7393748" y="1259334"/>
                  <a:ext cx="2011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8CC9102-32E8-FD4C-8337-B89FA0E96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3748" y="1259334"/>
                  <a:ext cx="2011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7647" r="-5882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C39AA96-A867-CB48-806A-D4E3E6322C9B}"/>
                </a:ext>
              </a:extLst>
            </p:cNvPr>
            <p:cNvCxnSpPr>
              <a:cxnSpLocks/>
              <a:stCxn id="58" idx="2"/>
              <a:endCxn id="39" idx="0"/>
            </p:cNvCxnSpPr>
            <p:nvPr/>
          </p:nvCxnSpPr>
          <p:spPr>
            <a:xfrm>
              <a:off x="7494320" y="1536333"/>
              <a:ext cx="1588" cy="3207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4401CEE-43D5-9A44-BA0F-0B87E7DDCEA3}"/>
                    </a:ext>
                  </a:extLst>
                </p:cNvPr>
                <p:cNvSpPr txBox="1"/>
                <p:nvPr/>
              </p:nvSpPr>
              <p:spPr>
                <a:xfrm>
                  <a:off x="3767184" y="1257986"/>
                  <a:ext cx="2044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4401CEE-43D5-9A44-BA0F-0B87E7DDCE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184" y="1257986"/>
                  <a:ext cx="20447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3529" r="-23529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AC51B7A-80B1-EA40-AA43-14281947D72B}"/>
                </a:ext>
              </a:extLst>
            </p:cNvPr>
            <p:cNvCxnSpPr>
              <a:cxnSpLocks/>
              <a:stCxn id="62" idx="2"/>
              <a:endCxn id="51" idx="0"/>
            </p:cNvCxnSpPr>
            <p:nvPr/>
          </p:nvCxnSpPr>
          <p:spPr>
            <a:xfrm flipH="1">
              <a:off x="3867046" y="1534985"/>
              <a:ext cx="2378" cy="32213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AC665D0-5A16-804F-8823-25341BBA959A}"/>
              </a:ext>
            </a:extLst>
          </p:cNvPr>
          <p:cNvSpPr/>
          <p:nvPr/>
        </p:nvSpPr>
        <p:spPr>
          <a:xfrm>
            <a:off x="4442527" y="1602224"/>
            <a:ext cx="401149" cy="7040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1DA241-3BC9-FD4E-8ECF-113CF1A5C899}"/>
              </a:ext>
            </a:extLst>
          </p:cNvPr>
          <p:cNvSpPr txBox="1"/>
          <p:nvPr/>
        </p:nvSpPr>
        <p:spPr>
          <a:xfrm rot="5400000">
            <a:off x="4241577" y="1811337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actuators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6781DFA-7BD8-644C-9C0A-E4E95345BE54}"/>
              </a:ext>
            </a:extLst>
          </p:cNvPr>
          <p:cNvSpPr/>
          <p:nvPr/>
        </p:nvSpPr>
        <p:spPr>
          <a:xfrm>
            <a:off x="6172867" y="1608968"/>
            <a:ext cx="401149" cy="7040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D957F3-71A2-844B-AE59-3A483A581C64}"/>
              </a:ext>
            </a:extLst>
          </p:cNvPr>
          <p:cNvSpPr txBox="1"/>
          <p:nvPr/>
        </p:nvSpPr>
        <p:spPr>
          <a:xfrm rot="5400000">
            <a:off x="6019206" y="1818081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sensors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508157D-1D86-5C4D-94A9-0D06460D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8" y="1066800"/>
            <a:ext cx="8431900" cy="5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40" y="366164"/>
            <a:ext cx="6008330" cy="838200"/>
          </a:xfrm>
        </p:spPr>
        <p:txBody>
          <a:bodyPr/>
          <a:lstStyle/>
          <a:p>
            <a:r>
              <a:rPr lang="en-US" dirty="0"/>
              <a:t>An Example: mTOR Signaling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9B6BE0-69A3-8E47-B4D2-678058A3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8" y="340076"/>
            <a:ext cx="2209125" cy="9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9340-2903-7348-8B1D-502DE2DE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81000"/>
            <a:ext cx="7620001" cy="838200"/>
          </a:xfrm>
        </p:spPr>
        <p:txBody>
          <a:bodyPr/>
          <a:lstStyle/>
          <a:p>
            <a:r>
              <a:rPr lang="en-US" dirty="0"/>
              <a:t>Challenges With Control Engineering in</a:t>
            </a:r>
            <a:br>
              <a:rPr lang="en-US" dirty="0"/>
            </a:br>
            <a:r>
              <a:rPr lang="en-US" dirty="0"/>
              <a:t>Systems Biology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34A49F-1A69-0946-A46E-E6C7C89BF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66286"/>
            <a:ext cx="8229600" cy="2658234"/>
          </a:xfrm>
        </p:spPr>
        <p:txBody>
          <a:bodyPr/>
          <a:lstStyle/>
          <a:p>
            <a:r>
              <a:rPr lang="en-US" sz="2800" dirty="0"/>
              <a:t>What are the actuators? What are the sensors?</a:t>
            </a:r>
          </a:p>
          <a:p>
            <a:r>
              <a:rPr lang="en-US" sz="2800" dirty="0"/>
              <a:t>Effect of actuators given complex internal feedbacks.</a:t>
            </a:r>
          </a:p>
          <a:p>
            <a:r>
              <a:rPr lang="en-US" sz="2800" dirty="0"/>
              <a:t>Handling noise and disturbances.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8F04-BC29-1C44-969D-E70E110D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9E06729-B834-FC46-953C-BF815836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570"/>
            <a:ext cx="2561130" cy="16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1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1099-CAE8-F447-B454-0DEB9CE7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336"/>
            <a:ext cx="4256138" cy="838200"/>
          </a:xfrm>
        </p:spPr>
        <p:txBody>
          <a:bodyPr/>
          <a:lstStyle/>
          <a:p>
            <a:r>
              <a:rPr lang="en-US" dirty="0"/>
              <a:t>Modeling &amp;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E5ACD-C006-0C47-86CB-33F053DEDF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892465-6DB5-5146-ABA4-8E2BA3CAB580}"/>
              </a:ext>
            </a:extLst>
          </p:cNvPr>
          <p:cNvGrpSpPr/>
          <p:nvPr/>
        </p:nvGrpSpPr>
        <p:grpSpPr>
          <a:xfrm>
            <a:off x="5025154" y="386352"/>
            <a:ext cx="3788447" cy="644931"/>
            <a:chOff x="1205713" y="1257986"/>
            <a:chExt cx="6193854" cy="11327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2EA02D-17E3-4143-A4B8-06B0402B4723}"/>
                </a:ext>
              </a:extLst>
            </p:cNvPr>
            <p:cNvSpPr/>
            <p:nvPr/>
          </p:nvSpPr>
          <p:spPr>
            <a:xfrm>
              <a:off x="4442527" y="1602224"/>
              <a:ext cx="2120114" cy="7040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“Plant”</a:t>
              </a:r>
            </a:p>
            <a:p>
              <a:pPr algn="ctr"/>
              <a:r>
                <a:rPr lang="en-US" sz="700" i="1" dirty="0"/>
                <a:t>x</a:t>
              </a:r>
              <a:r>
                <a:rPr lang="en-US" sz="700" baseline="-25000" dirty="0"/>
                <a:t>1</a:t>
              </a:r>
              <a:r>
                <a:rPr lang="en-US" sz="700" dirty="0"/>
                <a:t>, …, </a:t>
              </a:r>
              <a:r>
                <a:rPr lang="en-US" sz="700" i="1" dirty="0" err="1"/>
                <a:t>x</a:t>
              </a:r>
              <a:r>
                <a:rPr lang="en-US" sz="700" baseline="-25000" dirty="0" err="1"/>
                <a:t>n</a:t>
              </a:r>
              <a:endParaRPr lang="en-US" sz="700" i="1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6000527-EA8A-7B4A-899F-6BE0044EA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2641" y="1951235"/>
              <a:ext cx="356050" cy="36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327B23-2BE2-DA4F-9994-D54BCBA84E98}"/>
                    </a:ext>
                  </a:extLst>
                </p:cNvPr>
                <p:cNvSpPr txBox="1"/>
                <p:nvPr/>
              </p:nvSpPr>
              <p:spPr>
                <a:xfrm>
                  <a:off x="7239071" y="1767982"/>
                  <a:ext cx="160496" cy="2432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4327B23-2BE2-DA4F-9994-D54BCBA84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071" y="1767982"/>
                  <a:ext cx="160496" cy="243260"/>
                </a:xfrm>
                <a:prstGeom prst="rect">
                  <a:avLst/>
                </a:prstGeom>
                <a:blipFill>
                  <a:blip r:embed="rId2"/>
                  <a:stretch>
                    <a:fillRect l="-22222" r="-1111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C3C81A8-FB74-A648-AEDC-D1C0054A5672}"/>
                    </a:ext>
                  </a:extLst>
                </p:cNvPr>
                <p:cNvSpPr txBox="1"/>
                <p:nvPr/>
              </p:nvSpPr>
              <p:spPr>
                <a:xfrm>
                  <a:off x="3530475" y="1980868"/>
                  <a:ext cx="164690" cy="2432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C3C81A8-FB74-A648-AEDC-D1C0054A5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475" y="1980868"/>
                  <a:ext cx="164690" cy="243260"/>
                </a:xfrm>
                <a:prstGeom prst="rect">
                  <a:avLst/>
                </a:prstGeom>
                <a:blipFill>
                  <a:blip r:embed="rId3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0C8956-DCAF-7647-B9A8-D0ABEC6ECAD9}"/>
                </a:ext>
              </a:extLst>
            </p:cNvPr>
            <p:cNvSpPr/>
            <p:nvPr/>
          </p:nvSpPr>
          <p:spPr>
            <a:xfrm>
              <a:off x="6921376" y="1857123"/>
              <a:ext cx="194208" cy="1942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+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B9ADD8-62C5-8D43-A5BA-89A4BA6BF784}"/>
                </a:ext>
              </a:extLst>
            </p:cNvPr>
            <p:cNvGrpSpPr/>
            <p:nvPr/>
          </p:nvGrpSpPr>
          <p:grpSpPr>
            <a:xfrm>
              <a:off x="1205713" y="1602224"/>
              <a:ext cx="5819117" cy="704007"/>
              <a:chOff x="1205713" y="1602224"/>
              <a:chExt cx="5819117" cy="70400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0B8A5B-ACFB-1943-9C4F-6D1BAB7CCB03}"/>
                  </a:ext>
                </a:extLst>
              </p:cNvPr>
              <p:cNvSpPr/>
              <p:nvPr/>
            </p:nvSpPr>
            <p:spPr>
              <a:xfrm>
                <a:off x="2225309" y="1602224"/>
                <a:ext cx="1197622" cy="7040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Controller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2C8A933-0E57-C24F-8D39-0BFA35080B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2931" y="1951235"/>
                <a:ext cx="347011" cy="59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08D70DB-6B97-1641-8C68-86A601A65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5713" y="1953834"/>
                <a:ext cx="420786" cy="78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18F0D15-3D8E-8348-82D4-F2E027D845F7}"/>
                  </a:ext>
                </a:extLst>
              </p:cNvPr>
              <p:cNvSpPr/>
              <p:nvPr/>
            </p:nvSpPr>
            <p:spPr>
              <a:xfrm>
                <a:off x="1715511" y="1857123"/>
                <a:ext cx="194208" cy="1942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+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27BF5D0-C028-8848-985E-47DB599FFB54}"/>
                  </a:ext>
                </a:extLst>
              </p:cNvPr>
              <p:cNvCxnSpPr>
                <a:cxnSpLocks/>
                <a:stCxn id="28" idx="6"/>
              </p:cNvCxnSpPr>
              <p:nvPr/>
            </p:nvCxnSpPr>
            <p:spPr>
              <a:xfrm flipV="1">
                <a:off x="1909719" y="1953834"/>
                <a:ext cx="315590" cy="39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D887AD19-41E4-D941-9102-1109FB9FB9EF}"/>
                  </a:ext>
                </a:extLst>
              </p:cNvPr>
              <p:cNvCxnSpPr>
                <a:cxnSpLocks/>
                <a:stCxn id="13" idx="4"/>
                <a:endCxn id="28" idx="4"/>
              </p:cNvCxnSpPr>
              <p:nvPr/>
            </p:nvCxnSpPr>
            <p:spPr>
              <a:xfrm rot="5400000">
                <a:off x="4415548" y="-551600"/>
                <a:ext cx="12700" cy="5205865"/>
              </a:xfrm>
              <a:prstGeom prst="bentConnector3">
                <a:avLst>
                  <a:gd name="adj1" fmla="val 3201772"/>
                </a:avLst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3B33BC5-3C5D-514A-ACDD-0E20AC6CDD3C}"/>
                      </a:ext>
                    </a:extLst>
                  </p:cNvPr>
                  <p:cNvSpPr txBox="1"/>
                  <p:nvPr/>
                </p:nvSpPr>
                <p:spPr>
                  <a:xfrm>
                    <a:off x="1615600" y="2081910"/>
                    <a:ext cx="152006" cy="1892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7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sz="700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3B33BC5-3C5D-514A-ACDD-0E20AC6CDD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5600" y="2081910"/>
                    <a:ext cx="152006" cy="1892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1BBF86E-E8BF-504E-BBC9-6C2907B179C6}"/>
                      </a:ext>
                    </a:extLst>
                  </p:cNvPr>
                  <p:cNvSpPr txBox="1"/>
                  <p:nvPr/>
                </p:nvSpPr>
                <p:spPr>
                  <a:xfrm>
                    <a:off x="1943741" y="1940202"/>
                    <a:ext cx="150958" cy="2432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1BBF86E-E8BF-504E-BBC9-6C2907B179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3741" y="1940202"/>
                    <a:ext cx="150958" cy="24326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12500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09F0182-17D9-B646-A7D7-9FD418BBAE09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566" y="1997053"/>
                    <a:ext cx="145717" cy="2432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09F0182-17D9-B646-A7D7-9FD418BBAE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3566" y="1997053"/>
                    <a:ext cx="145717" cy="24326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575C1D0-F7A9-0D4A-9E52-C4EB4B4031F5}"/>
                  </a:ext>
                </a:extLst>
              </p:cNvPr>
              <p:cNvSpPr/>
              <p:nvPr/>
            </p:nvSpPr>
            <p:spPr>
              <a:xfrm>
                <a:off x="3769942" y="1857123"/>
                <a:ext cx="194208" cy="1942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+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3A2C33-E5F9-7542-9E4A-295FB27897E9}"/>
                </a:ext>
              </a:extLst>
            </p:cNvPr>
            <p:cNvCxnSpPr>
              <a:cxnSpLocks/>
            </p:cNvCxnSpPr>
            <p:nvPr/>
          </p:nvCxnSpPr>
          <p:spPr>
            <a:xfrm>
              <a:off x="3964150" y="1951235"/>
              <a:ext cx="4783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7A5B7E-9441-E24D-8E7C-24D05F5A5E6D}"/>
                </a:ext>
              </a:extLst>
            </p:cNvPr>
            <p:cNvGrpSpPr/>
            <p:nvPr/>
          </p:nvGrpSpPr>
          <p:grpSpPr>
            <a:xfrm>
              <a:off x="3767184" y="1257986"/>
              <a:ext cx="3320194" cy="599137"/>
              <a:chOff x="3767184" y="1257986"/>
              <a:chExt cx="3320194" cy="59913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65F7DC6-A971-1742-82B2-F87FC64471F7}"/>
                      </a:ext>
                    </a:extLst>
                  </p:cNvPr>
                  <p:cNvSpPr txBox="1"/>
                  <p:nvPr/>
                </p:nvSpPr>
                <p:spPr>
                  <a:xfrm>
                    <a:off x="6924259" y="1264713"/>
                    <a:ext cx="163119" cy="2432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65F7DC6-A971-1742-82B2-F87FC6447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4259" y="1264713"/>
                    <a:ext cx="163119" cy="2432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500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1C437C9-69DC-554C-8271-3A6FC737E2AF}"/>
                  </a:ext>
                </a:extLst>
              </p:cNvPr>
              <p:cNvCxnSpPr>
                <a:cxnSpLocks/>
                <a:stCxn id="21" idx="2"/>
                <a:endCxn id="13" idx="0"/>
              </p:cNvCxnSpPr>
              <p:nvPr/>
            </p:nvCxnSpPr>
            <p:spPr>
              <a:xfrm>
                <a:off x="7005819" y="1507973"/>
                <a:ext cx="12661" cy="34915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453D020-6C9E-7243-83B0-5B498D8DD531}"/>
                      </a:ext>
                    </a:extLst>
                  </p:cNvPr>
                  <p:cNvSpPr txBox="1"/>
                  <p:nvPr/>
                </p:nvSpPr>
                <p:spPr>
                  <a:xfrm>
                    <a:off x="3767184" y="1257986"/>
                    <a:ext cx="168467" cy="2432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453D020-6C9E-7243-83B0-5B498D8DD5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7184" y="1257986"/>
                    <a:ext cx="168467" cy="24326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10000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65F7C78-FF36-AD43-9898-8B0F7A8DB035}"/>
                  </a:ext>
                </a:extLst>
              </p:cNvPr>
              <p:cNvCxnSpPr>
                <a:cxnSpLocks/>
                <a:stCxn id="23" idx="2"/>
                <a:endCxn id="34" idx="0"/>
              </p:cNvCxnSpPr>
              <p:nvPr/>
            </p:nvCxnSpPr>
            <p:spPr>
              <a:xfrm>
                <a:off x="3851417" y="1501246"/>
                <a:ext cx="15630" cy="35587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C9EE2D-259D-534F-9C5E-B085AD3EC1A8}"/>
                </a:ext>
              </a:extLst>
            </p:cNvPr>
            <p:cNvSpPr/>
            <p:nvPr/>
          </p:nvSpPr>
          <p:spPr>
            <a:xfrm>
              <a:off x="4442527" y="1602224"/>
              <a:ext cx="401149" cy="70400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02D584-477B-9040-A1E0-68FF5A567ED5}"/>
                </a:ext>
              </a:extLst>
            </p:cNvPr>
            <p:cNvSpPr txBox="1"/>
            <p:nvPr/>
          </p:nvSpPr>
          <p:spPr>
            <a:xfrm rot="5400000">
              <a:off x="4208789" y="1798875"/>
              <a:ext cx="881822" cy="301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actuators</a:t>
              </a:r>
              <a:endParaRPr lang="en-US" sz="7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980449-5222-3F40-838E-608BCEBE21E6}"/>
                </a:ext>
              </a:extLst>
            </p:cNvPr>
            <p:cNvSpPr/>
            <p:nvPr/>
          </p:nvSpPr>
          <p:spPr>
            <a:xfrm>
              <a:off x="6172867" y="1608968"/>
              <a:ext cx="401149" cy="70400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2622CF-7332-684A-B0AF-E93A2CB7E363}"/>
                </a:ext>
              </a:extLst>
            </p:cNvPr>
            <p:cNvSpPr txBox="1"/>
            <p:nvPr/>
          </p:nvSpPr>
          <p:spPr>
            <a:xfrm rot="5400000">
              <a:off x="5979949" y="1805618"/>
              <a:ext cx="800171" cy="301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sensors</a:t>
              </a:r>
              <a:endParaRPr lang="en-US" sz="7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9F7463-0928-CF48-922F-6B8FC159D107}"/>
                  </a:ext>
                </a:extLst>
              </p:cNvPr>
              <p:cNvSpPr txBox="1"/>
              <p:nvPr/>
            </p:nvSpPr>
            <p:spPr>
              <a:xfrm>
                <a:off x="322903" y="2583383"/>
                <a:ext cx="75129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Controllability.</a:t>
                </a:r>
              </a:p>
              <a:p>
                <a:r>
                  <a:rPr lang="en-US" sz="1600" dirty="0"/>
                  <a:t>For any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any initial state, is there a sequence of </a:t>
                </a:r>
                <a:r>
                  <a:rPr lang="en-US" sz="1600" b="1" i="1" dirty="0"/>
                  <a:t>u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that result in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9F7463-0928-CF48-922F-6B8FC159D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03" y="2583383"/>
                <a:ext cx="7512954" cy="584775"/>
              </a:xfrm>
              <a:prstGeom prst="rect">
                <a:avLst/>
              </a:prstGeom>
              <a:blipFill>
                <a:blip r:embed="rId9"/>
                <a:stretch>
                  <a:fillRect l="-338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EBA3B3B5-EA82-D34E-B101-DF772BC43349}"/>
              </a:ext>
            </a:extLst>
          </p:cNvPr>
          <p:cNvGrpSpPr/>
          <p:nvPr/>
        </p:nvGrpSpPr>
        <p:grpSpPr>
          <a:xfrm>
            <a:off x="322903" y="1237986"/>
            <a:ext cx="7491181" cy="694491"/>
            <a:chOff x="322903" y="1237986"/>
            <a:chExt cx="7491181" cy="6944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FCFD03D-FB74-054B-83FC-149F4A8CB7F0}"/>
                    </a:ext>
                  </a:extLst>
                </p:cNvPr>
                <p:cNvSpPr txBox="1"/>
                <p:nvPr/>
              </p:nvSpPr>
              <p:spPr>
                <a:xfrm>
                  <a:off x="322903" y="1242128"/>
                  <a:ext cx="248439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𝑨𝒙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𝑩𝒖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FCFD03D-FB74-054B-83FC-149F4A8CB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03" y="1242128"/>
                  <a:ext cx="2484398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508" r="-2538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A4599D-9ECB-7846-A986-5448CC972F33}"/>
                    </a:ext>
                  </a:extLst>
                </p:cNvPr>
                <p:cNvSpPr txBox="1"/>
                <p:nvPr/>
              </p:nvSpPr>
              <p:spPr>
                <a:xfrm>
                  <a:off x="322903" y="1575078"/>
                  <a:ext cx="150489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A4599D-9ECB-7846-A986-5448CC972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03" y="1575078"/>
                  <a:ext cx="1504899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361" r="-5042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D96F44-8BB0-3543-8FEF-D23665BCFD42}"/>
                    </a:ext>
                  </a:extLst>
                </p:cNvPr>
                <p:cNvSpPr txBox="1"/>
                <p:nvPr/>
              </p:nvSpPr>
              <p:spPr>
                <a:xfrm>
                  <a:off x="3641321" y="1237986"/>
                  <a:ext cx="127060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1" dirty="0"/>
                    <a:t> </a:t>
                  </a:r>
                  <a:r>
                    <a:rPr lang="en-US" sz="2000" dirty="0"/>
                    <a:t>is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0D96F44-8BB0-3543-8FEF-D23665BCF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321" y="1237986"/>
                  <a:ext cx="1270604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4950" t="-24000" r="-5941" b="-4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AB17D61-8004-8441-B419-BAEF4FF50EB9}"/>
                    </a:ext>
                  </a:extLst>
                </p:cNvPr>
                <p:cNvSpPr txBox="1"/>
                <p:nvPr/>
              </p:nvSpPr>
              <p:spPr>
                <a:xfrm>
                  <a:off x="3624978" y="1532367"/>
                  <a:ext cx="9689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is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AB17D61-8004-8441-B419-BAEF4FF50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978" y="1532367"/>
                  <a:ext cx="968920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9091" t="-24000" r="-5195" b="-4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1C9E82E-D5A7-E648-AC7A-60134EB973F5}"/>
                    </a:ext>
                  </a:extLst>
                </p:cNvPr>
                <p:cNvSpPr/>
                <p:nvPr/>
              </p:nvSpPr>
              <p:spPr>
                <a:xfrm>
                  <a:off x="5010184" y="1532367"/>
                  <a:ext cx="116358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is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1C9E82E-D5A7-E648-AC7A-60134EB973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184" y="1532367"/>
                  <a:ext cx="1163588" cy="400110"/>
                </a:xfrm>
                <a:prstGeom prst="rect">
                  <a:avLst/>
                </a:prstGeom>
                <a:blipFill>
                  <a:blip r:embed="rId14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23BA2E8-994C-D346-B438-6F01471DF2CE}"/>
                    </a:ext>
                  </a:extLst>
                </p:cNvPr>
                <p:cNvSpPr/>
                <p:nvPr/>
              </p:nvSpPr>
              <p:spPr>
                <a:xfrm>
                  <a:off x="6438890" y="1532367"/>
                  <a:ext cx="11347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is q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23BA2E8-994C-D346-B438-6F01471DF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890" y="1532367"/>
                  <a:ext cx="1134798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966C0B8-A94A-BF4C-848B-AFF67C0C374E}"/>
                    </a:ext>
                  </a:extLst>
                </p:cNvPr>
                <p:cNvSpPr txBox="1"/>
                <p:nvPr/>
              </p:nvSpPr>
              <p:spPr>
                <a:xfrm>
                  <a:off x="6557458" y="1237986"/>
                  <a:ext cx="125662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 b="1" i="1" dirty="0"/>
                    <a:t>y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1" dirty="0"/>
                    <a:t> </a:t>
                  </a:r>
                  <a:r>
                    <a:rPr lang="en-US" sz="2000" dirty="0"/>
                    <a:t>is q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966C0B8-A94A-BF4C-848B-AFF67C0C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7458" y="1237986"/>
                  <a:ext cx="1256626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12000" t="-24000" r="-6000" b="-4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194CE9-A336-1046-9CB3-280F5D246253}"/>
                    </a:ext>
                  </a:extLst>
                </p:cNvPr>
                <p:cNvSpPr txBox="1"/>
                <p:nvPr/>
              </p:nvSpPr>
              <p:spPr>
                <a:xfrm>
                  <a:off x="5106829" y="1237986"/>
                  <a:ext cx="1270604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000" b="1" i="1" dirty="0"/>
                    <a:t>u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b="1" dirty="0"/>
                    <a:t> </a:t>
                  </a:r>
                  <a:r>
                    <a:rPr lang="en-US" sz="2000" dirty="0"/>
                    <a:t>is p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5194CE9-A336-1046-9CB3-280F5D2462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6829" y="1237986"/>
                  <a:ext cx="1270604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12871" t="-24000" r="-4950" b="-4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10A6E60-BCB5-904E-9581-53A12CD0B9D4}"/>
                  </a:ext>
                </a:extLst>
              </p:cNvPr>
              <p:cNvSpPr txBox="1"/>
              <p:nvPr/>
            </p:nvSpPr>
            <p:spPr>
              <a:xfrm>
                <a:off x="322903" y="3245579"/>
                <a:ext cx="46758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Observability.</a:t>
                </a:r>
              </a:p>
              <a:p>
                <a:r>
                  <a:rPr lang="en-US" sz="1600" dirty="0"/>
                  <a:t>Given a sequence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can we infer the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10A6E60-BCB5-904E-9581-53A12CD0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03" y="3245579"/>
                <a:ext cx="4675832" cy="584775"/>
              </a:xfrm>
              <a:prstGeom prst="rect">
                <a:avLst/>
              </a:prstGeom>
              <a:blipFill>
                <a:blip r:embed="rId18"/>
                <a:stretch>
                  <a:fillRect l="-542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F9A64D9-C5E9-D54D-9B51-512F28B893F2}"/>
              </a:ext>
            </a:extLst>
          </p:cNvPr>
          <p:cNvSpPr txBox="1"/>
          <p:nvPr/>
        </p:nvSpPr>
        <p:spPr>
          <a:xfrm>
            <a:off x="322903" y="1950859"/>
            <a:ext cx="8008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Modeling.</a:t>
            </a:r>
          </a:p>
          <a:p>
            <a:r>
              <a:rPr lang="en-US" sz="1600" dirty="0"/>
              <a:t>How construct </a:t>
            </a:r>
            <a:r>
              <a:rPr lang="en-US" sz="1600" b="1" i="1" dirty="0"/>
              <a:t>A, B, C </a:t>
            </a:r>
            <a:r>
              <a:rPr lang="en-US" sz="1600" dirty="0"/>
              <a:t>for a biochemical network? How accurate is the approximation?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2A236C-212A-6A45-BF4B-A591AE02222A}"/>
                  </a:ext>
                </a:extLst>
              </p:cNvPr>
              <p:cNvSpPr txBox="1"/>
              <p:nvPr/>
            </p:nvSpPr>
            <p:spPr>
              <a:xfrm>
                <a:off x="322903" y="3972511"/>
                <a:ext cx="72671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Full state feedback.</a:t>
                </a:r>
              </a:p>
              <a:p>
                <a:r>
                  <a:rPr lang="en-US" sz="1600" dirty="0"/>
                  <a:t>Design the controller </a:t>
                </a:r>
                <a:r>
                  <a:rPr lang="en-US" sz="1600" b="1" i="1" dirty="0"/>
                  <a:t>u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a function of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so that the closed loop outputs </a:t>
                </a:r>
                <a:r>
                  <a:rPr lang="en-US" sz="1600" b="1" i="1" dirty="0"/>
                  <a:t>r</a:t>
                </a:r>
                <a:r>
                  <a:rPr lang="en-US" sz="1600" dirty="0"/>
                  <a:t>.</a:t>
                </a:r>
                <a:endParaRPr lang="en-US" sz="1600" b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2A236C-212A-6A45-BF4B-A591AE022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03" y="3972511"/>
                <a:ext cx="7267118" cy="584775"/>
              </a:xfrm>
              <a:prstGeom prst="rect">
                <a:avLst/>
              </a:prstGeom>
              <a:blipFill>
                <a:blip r:embed="rId19"/>
                <a:stretch>
                  <a:fillRect l="-349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C017F1-C5C5-7843-AC3A-3CEDEDDDF4BE}"/>
                  </a:ext>
                </a:extLst>
              </p:cNvPr>
              <p:cNvSpPr txBox="1"/>
              <p:nvPr/>
            </p:nvSpPr>
            <p:spPr>
              <a:xfrm>
                <a:off x="322903" y="4691351"/>
                <a:ext cx="75522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Observer design.</a:t>
                </a:r>
              </a:p>
              <a:p>
                <a:r>
                  <a:rPr lang="en-US" sz="1600" dirty="0"/>
                  <a:t>Design a second closed loop system that estimates all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if some are unknown.</a:t>
                </a:r>
                <a:endParaRPr lang="en-US" sz="1600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C017F1-C5C5-7843-AC3A-3CEDEDDDF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03" y="4691351"/>
                <a:ext cx="7552260" cy="584775"/>
              </a:xfrm>
              <a:prstGeom prst="rect">
                <a:avLst/>
              </a:prstGeom>
              <a:blipFill>
                <a:blip r:embed="rId20"/>
                <a:stretch>
                  <a:fillRect l="-336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3AFE2D37-932B-E045-AA6D-EEF2016236C3}"/>
              </a:ext>
            </a:extLst>
          </p:cNvPr>
          <p:cNvSpPr txBox="1"/>
          <p:nvPr/>
        </p:nvSpPr>
        <p:spPr>
          <a:xfrm>
            <a:off x="322903" y="5418283"/>
            <a:ext cx="6013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Robust control.</a:t>
            </a:r>
          </a:p>
          <a:p>
            <a:r>
              <a:rPr lang="en-US" sz="1600" dirty="0"/>
              <a:t>Design feedback control that is robust to disturbances and noise.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0946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/>
      <p:bldP spid="45" grpId="0"/>
      <p:bldP spid="46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363A5-6F87-D24B-915A-BE9BEDB5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FE3AA-E4C9-F149-93EA-A01A61381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Create </a:t>
            </a:r>
            <a:r>
              <a:rPr lang="en-US" sz="2400" dirty="0" err="1"/>
              <a:t>CalTech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control</a:t>
            </a:r>
            <a:r>
              <a:rPr lang="en-US" sz="2400" dirty="0"/>
              <a:t> objects for SBML model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NonlinearIOSystem</a:t>
            </a:r>
            <a:r>
              <a:rPr lang="en-US" sz="2000" dirty="0"/>
              <a:t> – original model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StateSpace</a:t>
            </a:r>
            <a:r>
              <a:rPr lang="en-US" sz="2000" dirty="0"/>
              <a:t> – Linearization</a:t>
            </a:r>
          </a:p>
          <a:p>
            <a:r>
              <a:rPr lang="en-US" sz="2400" dirty="0"/>
              <a:t>Evaluate accuracy of linearization</a:t>
            </a:r>
          </a:p>
          <a:p>
            <a:r>
              <a:rPr lang="en-US" sz="2400" dirty="0"/>
              <a:t>Design controller and create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NonlinearIOSystem</a:t>
            </a:r>
            <a:r>
              <a:rPr lang="en-US" sz="2400" dirty="0"/>
              <a:t> for it</a:t>
            </a:r>
          </a:p>
          <a:p>
            <a:r>
              <a:rPr lang="en-US" sz="2400" dirty="0"/>
              <a:t>Construct a closed system by creating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InterconnectedSystem</a:t>
            </a:r>
            <a:r>
              <a:rPr lang="en-US" sz="2400" dirty="0"/>
              <a:t> with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NonlinearIOSystem</a:t>
            </a:r>
            <a:r>
              <a:rPr lang="en-US" sz="2400" dirty="0"/>
              <a:t> for the SBML model and controller</a:t>
            </a:r>
          </a:p>
          <a:p>
            <a:r>
              <a:rPr lang="en-US" sz="2400" dirty="0"/>
              <a:t>Simulate the closed system.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C23A2-C45E-074B-8939-F73BA1AB3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83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Goals</a:t>
            </a:r>
            <a:endParaRPr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2400" dirty="0"/>
              <a:t>Construct and analyze models of chemical networks in both continuous and discrete time, taking into account nonlinearities.</a:t>
            </a:r>
          </a:p>
          <a:p>
            <a:pPr fontAlgn="base"/>
            <a:r>
              <a:rPr lang="en-US" sz="2400" dirty="0"/>
              <a:t>Analyze the controllability of a chemical network.</a:t>
            </a:r>
          </a:p>
          <a:p>
            <a:pPr fontAlgn="base"/>
            <a:r>
              <a:rPr lang="en-US" sz="2400" dirty="0"/>
              <a:t>Analyze the observability of chemical networks.</a:t>
            </a:r>
          </a:p>
          <a:p>
            <a:pPr fontAlgn="base"/>
            <a:r>
              <a:rPr lang="en-US" sz="2400" dirty="0"/>
              <a:t>Control a chemical network using full state feedback.</a:t>
            </a:r>
          </a:p>
          <a:p>
            <a:pPr fontAlgn="base"/>
            <a:r>
              <a:rPr lang="en-US" sz="2400" dirty="0"/>
              <a:t>Construct observers for a chemical network.</a:t>
            </a:r>
          </a:p>
          <a:p>
            <a:pPr fontAlgn="base"/>
            <a:r>
              <a:rPr lang="en-US" sz="2400" dirty="0"/>
              <a:t>Develop a robust </a:t>
            </a:r>
            <a:r>
              <a:rPr lang="en-US" sz="2400" dirty="0" err="1"/>
              <a:t>contruct</a:t>
            </a:r>
            <a:r>
              <a:rPr lang="en-US" sz="2400" dirty="0"/>
              <a:t> solution that addresses modeling inaccuracies and “noise” (perturbations introduced by uncontrolled factors).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endParaRPr sz="2000" dirty="0"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1406</Words>
  <Application>Microsoft Macintosh PowerPoint</Application>
  <PresentationFormat>On-screen Show (4:3)</PresentationFormat>
  <Paragraphs>268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Cambria Math</vt:lpstr>
      <vt:lpstr>Arial</vt:lpstr>
      <vt:lpstr>Short Stack</vt:lpstr>
      <vt:lpstr>Courier New</vt:lpstr>
      <vt:lpstr>Office Theme</vt:lpstr>
      <vt:lpstr>BIOE 498 / BIOE 599  Advanced Biological Control Systems   Lecture 1: Course Introduction  </vt:lpstr>
      <vt:lpstr>Agenda</vt:lpstr>
      <vt:lpstr>Why Control Engineering?</vt:lpstr>
      <vt:lpstr>Elements of a Control System</vt:lpstr>
      <vt:lpstr>An Example: mTOR Signaling</vt:lpstr>
      <vt:lpstr>Challenges With Control Engineering in Systems Biology</vt:lpstr>
      <vt:lpstr>Modeling &amp; Analysis</vt:lpstr>
      <vt:lpstr>Computational Approach</vt:lpstr>
      <vt:lpstr>Course Goals</vt:lpstr>
      <vt:lpstr>Instructor</vt:lpstr>
      <vt:lpstr>Grading</vt:lpstr>
      <vt:lpstr>Submitting Homework</vt:lpstr>
      <vt:lpstr>Resources</vt:lpstr>
      <vt:lpstr>Software</vt:lpstr>
      <vt:lpstr>Syllabus</vt:lpstr>
      <vt:lpstr>Exploring Feedback Control</vt:lpstr>
      <vt:lpstr>Getting Google Colaboratory (Colab)</vt:lpstr>
      <vt:lpstr>Biochemistry Basics</vt:lpstr>
      <vt:lpstr>PowerPoint Presentation</vt:lpstr>
      <vt:lpstr>Prokaryotes (3.5B) vs. Eukaryotes (1.5B)</vt:lpstr>
      <vt:lpstr>The central dogma relates DNA, RNA, and protein*.</vt:lpstr>
      <vt:lpstr>PowerPoint Presentation</vt:lpstr>
      <vt:lpstr>Biochemical Pathway: Collection of Reactions on Biomolecules</vt:lpstr>
      <vt:lpstr>Biological Networks++</vt:lpstr>
      <vt:lpstr>Relationships Between Types of Network++ </vt:lpstr>
      <vt:lpstr>Metabolic Network++</vt:lpstr>
      <vt:lpstr>Detailed Metabolic Network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L. Hellerstein</cp:lastModifiedBy>
  <cp:revision>82</cp:revision>
  <dcterms:created xsi:type="dcterms:W3CDTF">2008-11-04T22:35:39Z</dcterms:created>
  <dcterms:modified xsi:type="dcterms:W3CDTF">2022-03-17T16:35:39Z</dcterms:modified>
</cp:coreProperties>
</file>